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21"/>
  </p:notesMasterIdLst>
  <p:sldIdLst>
    <p:sldId id="316" r:id="rId2"/>
    <p:sldId id="397" r:id="rId3"/>
    <p:sldId id="398" r:id="rId4"/>
    <p:sldId id="399" r:id="rId5"/>
    <p:sldId id="411" r:id="rId6"/>
    <p:sldId id="400" r:id="rId7"/>
    <p:sldId id="401" r:id="rId8"/>
    <p:sldId id="402" r:id="rId9"/>
    <p:sldId id="404" r:id="rId10"/>
    <p:sldId id="403" r:id="rId11"/>
    <p:sldId id="406" r:id="rId12"/>
    <p:sldId id="409" r:id="rId13"/>
    <p:sldId id="410" r:id="rId14"/>
    <p:sldId id="415" r:id="rId15"/>
    <p:sldId id="281" r:id="rId16"/>
    <p:sldId id="412" r:id="rId17"/>
    <p:sldId id="408" r:id="rId18"/>
    <p:sldId id="416" r:id="rId19"/>
    <p:sldId id="417" r:id="rId20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22"/>
    <a:srgbClr val="ED1941"/>
    <a:srgbClr val="FFFF00"/>
    <a:srgbClr val="F3F6F8"/>
    <a:srgbClr val="282828"/>
    <a:srgbClr val="0080C6"/>
    <a:srgbClr val="D8E0E6"/>
    <a:srgbClr val="AFDFEC"/>
    <a:srgbClr val="5BC8EE"/>
    <a:srgbClr val="858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11" autoAdjust="0"/>
    <p:restoredTop sz="96696"/>
  </p:normalViewPr>
  <p:slideViewPr>
    <p:cSldViewPr snapToGrid="0" snapToObjects="1">
      <p:cViewPr varScale="1">
        <p:scale>
          <a:sx n="70" d="100"/>
          <a:sy n="70" d="100"/>
        </p:scale>
        <p:origin x="920" y="72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2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7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etrics-with-r.org/14-7-nit.html" TargetMode="External"/><Relationship Id="rId2" Type="http://schemas.openxmlformats.org/officeDocument/2006/relationships/hyperlink" Target="https://www.econometrics-with-r.org/10-4-regression-with-time-fixed-effects.html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28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276B7-B170-402B-9290-D76370E5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6388" cy="97520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Time Series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To infinity and beyond….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2951-A25B-4A94-86DA-EC51E31F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28" y="155811"/>
            <a:ext cx="12242201" cy="558820"/>
          </a:xfrm>
        </p:spPr>
        <p:txBody>
          <a:bodyPr/>
          <a:lstStyle/>
          <a:p>
            <a:r>
              <a:rPr lang="en-GB" b="1" dirty="0"/>
              <a:t>R to the </a:t>
            </a:r>
            <a:r>
              <a:rPr lang="en-GB" b="1" dirty="0" err="1"/>
              <a:t>rrrrrescue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78296-4327-492F-B592-7BAF6822A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95" y="753743"/>
            <a:ext cx="5777995" cy="82445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10A559-175B-4EFB-9143-8DD48465691C}"/>
              </a:ext>
            </a:extLst>
          </p:cNvPr>
          <p:cNvSpPr/>
          <p:nvPr/>
        </p:nvSpPr>
        <p:spPr>
          <a:xfrm>
            <a:off x="1497434" y="8516325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70E8F-2E53-4F9F-BB6B-7A606E1C66B3}"/>
              </a:ext>
            </a:extLst>
          </p:cNvPr>
          <p:cNvSpPr/>
          <p:nvPr/>
        </p:nvSpPr>
        <p:spPr>
          <a:xfrm>
            <a:off x="2951115" y="7732386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A123E-CB42-49D2-81EC-E4ACEFE8093E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3545755" y="7923120"/>
            <a:ext cx="433316" cy="72830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A2AF39-4BDC-41A6-8FE5-3BC5C7F93B3A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2092074" y="8651429"/>
            <a:ext cx="1886997" cy="5563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A95DC-823B-45BF-9EF6-FE4E087CA6F5}"/>
              </a:ext>
            </a:extLst>
          </p:cNvPr>
          <p:cNvSpPr/>
          <p:nvPr/>
        </p:nvSpPr>
        <p:spPr>
          <a:xfrm>
            <a:off x="3979071" y="8113854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0.653&gt;-1.95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846719-CB1B-4020-96A8-4A22CA101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7651" y="268010"/>
            <a:ext cx="5502909" cy="677219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82301-9132-46FB-8949-BE74A2A57B35}"/>
              </a:ext>
            </a:extLst>
          </p:cNvPr>
          <p:cNvSpPr/>
          <p:nvPr/>
        </p:nvSpPr>
        <p:spPr>
          <a:xfrm>
            <a:off x="8539793" y="6531001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A659B5-0A95-4655-A231-47B38F03D7AC}"/>
              </a:ext>
            </a:extLst>
          </p:cNvPr>
          <p:cNvSpPr/>
          <p:nvPr/>
        </p:nvSpPr>
        <p:spPr>
          <a:xfrm>
            <a:off x="9870329" y="5851016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0C1545-C526-427D-85AF-96718A050EE3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H="1">
            <a:off x="10145374" y="6041750"/>
            <a:ext cx="319595" cy="2228211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A94185-1093-4A89-932F-017039734586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9134433" y="6721735"/>
            <a:ext cx="1010941" cy="1548226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609F42-0000-4511-939C-E4F0DC3A4D3D}"/>
              </a:ext>
            </a:extLst>
          </p:cNvPr>
          <p:cNvSpPr/>
          <p:nvPr/>
        </p:nvSpPr>
        <p:spPr>
          <a:xfrm>
            <a:off x="10145374" y="7732386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-0.7971&gt;-1.95</a:t>
            </a:r>
          </a:p>
        </p:txBody>
      </p:sp>
    </p:spTree>
    <p:extLst>
      <p:ext uri="{BB962C8B-B14F-4D97-AF65-F5344CB8AC3E}">
        <p14:creationId xmlns:p14="http://schemas.microsoft.com/office/powerpoint/2010/main" val="1430395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EC57-5298-4E2A-93A7-1DD611B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9DB99-864E-427F-93DF-6FF9D7E49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01" y="778046"/>
            <a:ext cx="7150763" cy="88778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47EF97-AA9D-455C-BB35-AFC630781250}"/>
              </a:ext>
            </a:extLst>
          </p:cNvPr>
          <p:cNvSpPr/>
          <p:nvPr/>
        </p:nvSpPr>
        <p:spPr>
          <a:xfrm>
            <a:off x="1387656" y="937527"/>
            <a:ext cx="206649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Left 5">
                <a:extLst>
                  <a:ext uri="{FF2B5EF4-FFF2-40B4-BE49-F238E27FC236}">
                    <a16:creationId xmlns:a16="http://schemas.microsoft.com/office/drawing/2014/main" id="{91C4B5FD-AD02-43F9-8119-1383781FA90E}"/>
                  </a:ext>
                </a:extLst>
              </p:cNvPr>
              <p:cNvSpPr/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Differencing: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dirty="0"/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Checking that differenced series is not unit rood</a:t>
                </a:r>
              </a:p>
            </p:txBody>
          </p:sp>
        </mc:Choice>
        <mc:Fallback xmlns="">
          <p:sp>
            <p:nvSpPr>
              <p:cNvPr id="6" name="Arrow: Left 5">
                <a:extLst>
                  <a:ext uri="{FF2B5EF4-FFF2-40B4-BE49-F238E27FC236}">
                    <a16:creationId xmlns:a16="http://schemas.microsoft.com/office/drawing/2014/main" id="{91C4B5FD-AD02-43F9-8119-1383781FA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0DCB536-A5E8-456F-863D-BBDCC74CA514}"/>
              </a:ext>
            </a:extLst>
          </p:cNvPr>
          <p:cNvSpPr/>
          <p:nvPr/>
        </p:nvSpPr>
        <p:spPr>
          <a:xfrm>
            <a:off x="2161681" y="9134148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EC4F0F-EF2A-46C7-8F25-3443D191AEC4}"/>
              </a:ext>
            </a:extLst>
          </p:cNvPr>
          <p:cNvSpPr/>
          <p:nvPr/>
        </p:nvSpPr>
        <p:spPr>
          <a:xfrm>
            <a:off x="3896901" y="8155546"/>
            <a:ext cx="888993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6C2F4E-DD7A-4DC1-92F1-DB4190D794B9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785894" y="7835477"/>
            <a:ext cx="4009858" cy="510803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8906FE-2EAA-414D-8241-DDF7DDC862A8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2756321" y="7835477"/>
            <a:ext cx="6039431" cy="1489405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88D968C-D743-47F2-AD23-EAD6CD3382DA}"/>
              </a:ext>
            </a:extLst>
          </p:cNvPr>
          <p:cNvSpPr/>
          <p:nvPr/>
        </p:nvSpPr>
        <p:spPr>
          <a:xfrm>
            <a:off x="8795752" y="7297902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 reject unit root because -4.9534</a:t>
            </a:r>
            <a:r>
              <a:rPr lang="en-GB" sz="1600" b="1" dirty="0">
                <a:solidFill>
                  <a:schemeClr val="bg2"/>
                </a:solidFill>
              </a:rPr>
              <a:t>&lt;</a:t>
            </a:r>
            <a:r>
              <a:rPr lang="en-GB" sz="1600" dirty="0">
                <a:solidFill>
                  <a:schemeClr val="tx1"/>
                </a:solidFill>
              </a:rPr>
              <a:t>-1.95</a:t>
            </a:r>
          </a:p>
        </p:txBody>
      </p:sp>
    </p:spTree>
    <p:extLst>
      <p:ext uri="{BB962C8B-B14F-4D97-AF65-F5344CB8AC3E}">
        <p14:creationId xmlns:p14="http://schemas.microsoft.com/office/powerpoint/2010/main" val="212917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7275E37-5441-4C27-B4C1-9E958E44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5" y="1008002"/>
            <a:ext cx="6552359" cy="81329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21E82E-73A8-474F-BC31-C4F23925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 – Economic Activity index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9429B9-025A-4D0C-89F2-5FAF82E293EB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3704642" y="8176223"/>
            <a:ext cx="3938766" cy="60128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4487933-920A-4BB2-BF44-5B9329817530}"/>
              </a:ext>
            </a:extLst>
          </p:cNvPr>
          <p:cNvSpPr/>
          <p:nvPr/>
        </p:nvSpPr>
        <p:spPr>
          <a:xfrm>
            <a:off x="7643408" y="7638648"/>
            <a:ext cx="2463118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 reject unit root (at least at 5%)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19DD94-7597-4812-9597-6A31F0D102F8}"/>
              </a:ext>
            </a:extLst>
          </p:cNvPr>
          <p:cNvSpPr/>
          <p:nvPr/>
        </p:nvSpPr>
        <p:spPr>
          <a:xfrm>
            <a:off x="2559339" y="1175430"/>
            <a:ext cx="177737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D1DD7-1456-4D21-A160-2C60EBAC9A4F}"/>
              </a:ext>
            </a:extLst>
          </p:cNvPr>
          <p:cNvSpPr/>
          <p:nvPr/>
        </p:nvSpPr>
        <p:spPr>
          <a:xfrm>
            <a:off x="3099061" y="8586769"/>
            <a:ext cx="605581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FAD33E-1DC6-491A-BB14-63871CED2FED}"/>
              </a:ext>
            </a:extLst>
          </p:cNvPr>
          <p:cNvSpPr/>
          <p:nvPr/>
        </p:nvSpPr>
        <p:spPr>
          <a:xfrm>
            <a:off x="4646267" y="7708640"/>
            <a:ext cx="80871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2655C1-5682-4CF2-B0ED-B8735DF185AD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5454984" y="7899374"/>
            <a:ext cx="2188424" cy="27684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5068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B906-EB0F-400A-B407-76E5DD8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Revisiting 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D1A94-068E-4A46-B642-21F68997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0" y="1198665"/>
            <a:ext cx="8702794" cy="5151566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C252D4E6-941E-47BE-AC46-9A11799BE4C1}"/>
              </a:ext>
            </a:extLst>
          </p:cNvPr>
          <p:cNvSpPr/>
          <p:nvPr/>
        </p:nvSpPr>
        <p:spPr>
          <a:xfrm>
            <a:off x="1561433" y="5368756"/>
            <a:ext cx="10266946" cy="348648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2.3% lower GDP…similar to what we had before….but of course we didn’t know that would happen</a:t>
            </a:r>
          </a:p>
        </p:txBody>
      </p:sp>
    </p:spTree>
    <p:extLst>
      <p:ext uri="{BB962C8B-B14F-4D97-AF65-F5344CB8AC3E}">
        <p14:creationId xmlns:p14="http://schemas.microsoft.com/office/powerpoint/2010/main" val="3633315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888B-1A19-43D9-94B8-B04E9C63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BD73-FCBA-4253-9B9C-593486DE8E45}"/>
              </a:ext>
            </a:extLst>
          </p:cNvPr>
          <p:cNvSpPr txBox="1"/>
          <p:nvPr/>
        </p:nvSpPr>
        <p:spPr>
          <a:xfrm>
            <a:off x="1187116" y="2240547"/>
            <a:ext cx="10534316" cy="4752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Time series can be easy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But you need to worry about how stationary your series 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the series clearly grows or shrinks continuously definitely include a time trend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However, even if it doesn’t grow (or shrink) the series might contain a unit root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that’s the case a time trend is not enough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Use the Dickey Fuller Test to make sure you are dealing with a stationary series</a:t>
            </a:r>
          </a:p>
        </p:txBody>
      </p:sp>
    </p:spTree>
    <p:extLst>
      <p:ext uri="{BB962C8B-B14F-4D97-AF65-F5344CB8AC3E}">
        <p14:creationId xmlns:p14="http://schemas.microsoft.com/office/powerpoint/2010/main" val="3895455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5D2E-B7E4-4974-9E2E-32A081E8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considerations</a:t>
            </a:r>
            <a:br>
              <a:rPr lang="en-GB" dirty="0"/>
            </a:b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33970-CE86-45E5-8C7B-84F561A46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703" y="1499243"/>
            <a:ext cx="7463581" cy="3757220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84B0ED42-BCD9-49EC-8D7F-DBEC1559CBEB}"/>
              </a:ext>
            </a:extLst>
          </p:cNvPr>
          <p:cNvSpPr/>
          <p:nvPr/>
        </p:nvSpPr>
        <p:spPr>
          <a:xfrm>
            <a:off x="2288674" y="4288590"/>
            <a:ext cx="9801726" cy="505861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If 100% of US population go into lockdown GDP goes down by -0.138% (seems </a:t>
            </a:r>
            <a:r>
              <a:rPr lang="en-GB" sz="2000" dirty="0" err="1"/>
              <a:t>low..more</a:t>
            </a:r>
            <a:r>
              <a:rPr lang="en-GB" sz="2000" dirty="0"/>
              <a:t> research needed)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04358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lags AR(2)?</a:t>
            </a:r>
            <a:endParaRPr lang="en-US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36" y="457140"/>
            <a:ext cx="7129805" cy="252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 test this again using the coefficient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/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 b="0" i="0" smtClean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𝜌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𝑡</m:t>
                      </m:r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7CCD9E18-E4BE-4058-A471-459334C7FAB5}"/>
              </a:ext>
            </a:extLst>
          </p:cNvPr>
          <p:cNvSpPr txBox="1">
            <a:spLocks noChangeArrowheads="1"/>
          </p:cNvSpPr>
          <p:nvPr/>
        </p:nvSpPr>
        <p:spPr>
          <a:xfrm>
            <a:off x="316786" y="6009568"/>
            <a:ext cx="10438265" cy="9482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Palatino Linotype" charset="0"/>
              </a:rPr>
              <a:t>More lags and trend?</a:t>
            </a:r>
            <a:endParaRPr lang="en-US" dirty="0">
              <a:latin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630F-7053-4367-AED7-DCC3252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lags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CD118-CB15-4A70-93F3-699A6E42B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25" y="1759156"/>
            <a:ext cx="8977138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8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6DB0-C82F-419E-BA1B-0A4BAC63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978B6-04DE-4F47-8017-BC653400C6E8}"/>
              </a:ext>
            </a:extLst>
          </p:cNvPr>
          <p:cNvSpPr txBox="1"/>
          <p:nvPr/>
        </p:nvSpPr>
        <p:spPr>
          <a:xfrm>
            <a:off x="868680" y="1792224"/>
            <a:ext cx="8403336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 time fixed effects: </a:t>
            </a:r>
            <a:r>
              <a:rPr lang="en-GB" sz="2000" dirty="0" err="1">
                <a:hlinkClick r:id="rId2"/>
              </a:rPr>
              <a:t>Hanck</a:t>
            </a:r>
            <a:r>
              <a:rPr lang="en-GB" sz="2000" dirty="0">
                <a:hlinkClick r:id="rId2"/>
              </a:rPr>
              <a:t> et al Chapter 10.4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Unit roots: </a:t>
            </a:r>
            <a:r>
              <a:rPr lang="en-GB" sz="2000" dirty="0" err="1">
                <a:hlinkClick r:id="rId3"/>
              </a:rPr>
              <a:t>Hanck</a:t>
            </a:r>
            <a:r>
              <a:rPr lang="en-GB" sz="2000" dirty="0">
                <a:hlinkClick r:id="rId3"/>
              </a:rPr>
              <a:t> et al Chapter 14.7</a:t>
            </a:r>
            <a:endParaRPr lang="en-GB" sz="2000" dirty="0"/>
          </a:p>
        </p:txBody>
      </p:sp>
      <p:pic>
        <p:nvPicPr>
          <p:cNvPr id="5" name="Picture 4" descr="A picture containing book, shelf, stack, shop&#10;&#10;Description automatically generated">
            <a:extLst>
              <a:ext uri="{FF2B5EF4-FFF2-40B4-BE49-F238E27FC236}">
                <a16:creationId xmlns:a16="http://schemas.microsoft.com/office/drawing/2014/main" id="{32673485-86A4-470A-936D-69C442301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4456"/>
            <a:ext cx="6096000" cy="3810000"/>
          </a:xfrm>
          <a:prstGeom prst="rect">
            <a:avLst/>
          </a:prstGeom>
        </p:spPr>
      </p:pic>
      <p:pic>
        <p:nvPicPr>
          <p:cNvPr id="7" name="Picture 6" descr="A picture containing food, wooden&#10;&#10;Description automatically generated">
            <a:extLst>
              <a:ext uri="{FF2B5EF4-FFF2-40B4-BE49-F238E27FC236}">
                <a16:creationId xmlns:a16="http://schemas.microsoft.com/office/drawing/2014/main" id="{797D251E-0842-4A6A-AC9A-9142A7DF0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4457"/>
            <a:ext cx="691038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7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D1C18E-9C03-4A6D-8EC1-1B305081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Objectives of this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7E445-300C-4428-B730-7ACD23E53967}"/>
              </a:ext>
            </a:extLst>
          </p:cNvPr>
          <p:cNvSpPr txBox="1"/>
          <p:nvPr/>
        </p:nvSpPr>
        <p:spPr>
          <a:xfrm>
            <a:off x="304800" y="2020824"/>
            <a:ext cx="12170155" cy="2564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Time Series data: Different data points represent different points in time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This introduces some additional challenges</a:t>
            </a:r>
          </a:p>
          <a:p>
            <a:pPr>
              <a:spcAft>
                <a:spcPts val="500"/>
              </a:spcAft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We will discuss how to deal with those </a:t>
            </a:r>
          </a:p>
        </p:txBody>
      </p:sp>
    </p:spTree>
    <p:extLst>
      <p:ext uri="{BB962C8B-B14F-4D97-AF65-F5344CB8AC3E}">
        <p14:creationId xmlns:p14="http://schemas.microsoft.com/office/powerpoint/2010/main" val="342164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9F74-D361-4498-A61D-24D49101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What’s the challenge of time series data?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F069447-DA89-4FA4-A400-C2738E81BCF0}"/>
              </a:ext>
            </a:extLst>
          </p:cNvPr>
          <p:cNvSpPr/>
          <p:nvPr/>
        </p:nvSpPr>
        <p:spPr>
          <a:xfrm>
            <a:off x="292608" y="5325416"/>
            <a:ext cx="7205472" cy="868680"/>
          </a:xfrm>
          <a:prstGeom prst="wedgeRoundRectCallout">
            <a:avLst>
              <a:gd name="adj1" fmla="val -9285"/>
              <a:gd name="adj2" fmla="val -771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Can you spot the problem?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D6082F-E412-4AC6-82F3-7BC94D09AF2C}"/>
              </a:ext>
            </a:extLst>
          </p:cNvPr>
          <p:cNvSpPr/>
          <p:nvPr/>
        </p:nvSpPr>
        <p:spPr>
          <a:xfrm>
            <a:off x="292608" y="6087538"/>
            <a:ext cx="10140696" cy="218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 becomes a confounding variable</a:t>
            </a:r>
          </a:p>
          <a:p>
            <a:pPr algn="ctr"/>
            <a:r>
              <a:rPr lang="en-GB" dirty="0"/>
              <a:t>Non-stationary: characteristics of </a:t>
            </a:r>
            <a:r>
              <a:rPr lang="en-GB"/>
              <a:t>data vary </a:t>
            </a:r>
            <a:r>
              <a:rPr lang="en-GB" dirty="0"/>
              <a:t>with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48CFE2-D64A-4B6D-A884-55035E3C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429" y="1095369"/>
            <a:ext cx="4163802" cy="3772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539C23-D045-4803-96D3-1C5142914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5369"/>
            <a:ext cx="4228029" cy="39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65F4B2-D4F3-41E8-9560-4747D6B10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631" y="1162492"/>
            <a:ext cx="4231969" cy="387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3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DDB6-19EE-4494-8BD8-453E74BD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0DF7D-9BE3-4597-A305-A8FC7E2F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45" y="5031874"/>
            <a:ext cx="4133952" cy="2824185"/>
          </a:xfrm>
          <a:prstGeom prst="rect">
            <a:avLst/>
          </a:prstGeom>
        </p:spPr>
      </p:pic>
      <p:pic>
        <p:nvPicPr>
          <p:cNvPr id="9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89489A17-0668-4F04-B4F6-D0789EEE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48" y="0"/>
            <a:ext cx="2163803" cy="2163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D4860-A988-4A7F-89EF-7753671A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79" y="1044961"/>
            <a:ext cx="8550029" cy="1896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70071-6DAD-453F-A325-86E32D615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248" y="4283243"/>
            <a:ext cx="10087130" cy="44917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F5DC2B-7A2B-45A2-A523-55D5CA595E06}"/>
              </a:ext>
            </a:extLst>
          </p:cNvPr>
          <p:cNvCxnSpPr>
            <a:cxnSpLocks/>
          </p:cNvCxnSpPr>
          <p:nvPr/>
        </p:nvCxnSpPr>
        <p:spPr>
          <a:xfrm>
            <a:off x="2679032" y="2999874"/>
            <a:ext cx="0" cy="19878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FB6E47-856D-4A34-AF93-330974078AAE}"/>
              </a:ext>
            </a:extLst>
          </p:cNvPr>
          <p:cNvCxnSpPr>
            <a:cxnSpLocks/>
          </p:cNvCxnSpPr>
          <p:nvPr/>
        </p:nvCxnSpPr>
        <p:spPr>
          <a:xfrm>
            <a:off x="8760174" y="3203347"/>
            <a:ext cx="11034" cy="21493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D673DF6A-5106-449B-A933-58867438883D}"/>
              </a:ext>
            </a:extLst>
          </p:cNvPr>
          <p:cNvSpPr/>
          <p:nvPr/>
        </p:nvSpPr>
        <p:spPr>
          <a:xfrm>
            <a:off x="9982200" y="3680291"/>
            <a:ext cx="2641600" cy="903705"/>
          </a:xfrm>
          <a:prstGeom prst="wedgeRoundRectCallout">
            <a:avLst>
              <a:gd name="adj1" fmla="val -170090"/>
              <a:gd name="adj2" fmla="val 3429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More COVID = more GDP?</a:t>
            </a:r>
          </a:p>
          <a:p>
            <a:pPr algn="ctr"/>
            <a:r>
              <a:rPr lang="en-GB" sz="1400" dirty="0"/>
              <a:t>100K more = 5% more GDP?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CD3392E-6C68-4512-8CB8-FB46FD46AB24}"/>
              </a:ext>
            </a:extLst>
          </p:cNvPr>
          <p:cNvSpPr/>
          <p:nvPr/>
        </p:nvSpPr>
        <p:spPr>
          <a:xfrm>
            <a:off x="7914104" y="304898"/>
            <a:ext cx="1673727" cy="2769937"/>
          </a:xfrm>
          <a:prstGeom prst="wedgeRoundRectCallout">
            <a:avLst>
              <a:gd name="adj1" fmla="val -320679"/>
              <a:gd name="adj2" fmla="val 1128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you think is going to happen?</a:t>
            </a:r>
          </a:p>
        </p:txBody>
      </p:sp>
    </p:spTree>
    <p:extLst>
      <p:ext uri="{BB962C8B-B14F-4D97-AF65-F5344CB8AC3E}">
        <p14:creationId xmlns:p14="http://schemas.microsoft.com/office/powerpoint/2010/main" val="163031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8A88-3F29-4F0E-965E-A697AAC1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Taking control of time….with a timeline</a:t>
            </a:r>
          </a:p>
        </p:txBody>
      </p:sp>
      <p:pic>
        <p:nvPicPr>
          <p:cNvPr id="5" name="Picture 4" descr="A path with trees on the side of a building&#10;&#10;Description automatically generated">
            <a:extLst>
              <a:ext uri="{FF2B5EF4-FFF2-40B4-BE49-F238E27FC236}">
                <a16:creationId xmlns:a16="http://schemas.microsoft.com/office/drawing/2014/main" id="{D321E915-4086-4870-8896-5AAB17C6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47" y="0"/>
            <a:ext cx="4263441" cy="9752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7DE030-8BFF-4D74-8D16-FDABC57E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7" y="1753823"/>
            <a:ext cx="7484728" cy="5572072"/>
          </a:xfrm>
          <a:prstGeom prst="rect">
            <a:avLst/>
          </a:prstGeom>
        </p:spPr>
      </p:pic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0F4F05A1-F853-4F7B-9581-730B3A651B2F}"/>
              </a:ext>
            </a:extLst>
          </p:cNvPr>
          <p:cNvSpPr/>
          <p:nvPr/>
        </p:nvSpPr>
        <p:spPr>
          <a:xfrm rot="10800000">
            <a:off x="2283326" y="2426117"/>
            <a:ext cx="395705" cy="643271"/>
          </a:xfrm>
          <a:prstGeom prst="flowChartOffpageConnector">
            <a:avLst/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B112F8-2EFA-4EFC-AA23-F4B1639A163E}"/>
              </a:ext>
            </a:extLst>
          </p:cNvPr>
          <p:cNvSpPr/>
          <p:nvPr/>
        </p:nvSpPr>
        <p:spPr>
          <a:xfrm>
            <a:off x="1973179" y="5946274"/>
            <a:ext cx="4481095" cy="316564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2.2% lower GDP</a:t>
            </a:r>
          </a:p>
        </p:txBody>
      </p:sp>
    </p:spTree>
    <p:extLst>
      <p:ext uri="{BB962C8B-B14F-4D97-AF65-F5344CB8AC3E}">
        <p14:creationId xmlns:p14="http://schemas.microsoft.com/office/powerpoint/2010/main" val="11693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424E-D8B2-4043-BE7A-9C1E4025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time is not linear?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6E386-920B-4B88-8AEB-798F6FBD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94" y="2647952"/>
            <a:ext cx="6508460" cy="7104061"/>
          </a:xfrm>
          <a:prstGeom prst="rect">
            <a:avLst/>
          </a:prstGeom>
        </p:spPr>
      </p:pic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0A794850-BF45-4D5C-9B56-EF9129071544}"/>
              </a:ext>
            </a:extLst>
          </p:cNvPr>
          <p:cNvSpPr/>
          <p:nvPr/>
        </p:nvSpPr>
        <p:spPr>
          <a:xfrm>
            <a:off x="600334" y="2074779"/>
            <a:ext cx="5842738" cy="573173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Panel data to the rescue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27E28-2844-4E43-B511-D5ED5606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087" y="135110"/>
            <a:ext cx="3932118" cy="275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6B0BB-8114-4FF3-B62C-F342636A8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055" y="3061618"/>
            <a:ext cx="3906044" cy="2722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F200F-5277-49C7-BF86-377C9C78F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478" y="5999749"/>
            <a:ext cx="3864322" cy="2748311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8BFA8AE-6912-4055-8B2F-C60EB336ACAC}"/>
              </a:ext>
            </a:extLst>
          </p:cNvPr>
          <p:cNvSpPr/>
          <p:nvPr/>
        </p:nvSpPr>
        <p:spPr>
          <a:xfrm>
            <a:off x="600334" y="868101"/>
            <a:ext cx="7110571" cy="1040909"/>
          </a:xfrm>
          <a:prstGeom prst="wedgeRectCallout">
            <a:avLst>
              <a:gd name="adj1" fmla="val 7539"/>
              <a:gd name="adj2" fmla="val -59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Seasonal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Recessions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Natural disasters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Political turmoil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War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Pandemic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12C5DC7-B9CC-4567-AE07-060594F6D57F}"/>
              </a:ext>
            </a:extLst>
          </p:cNvPr>
          <p:cNvSpPr/>
          <p:nvPr/>
        </p:nvSpPr>
        <p:spPr>
          <a:xfrm>
            <a:off x="3736953" y="6704754"/>
            <a:ext cx="3864322" cy="1040909"/>
          </a:xfrm>
          <a:prstGeom prst="wedgeRectCallout">
            <a:avLst>
              <a:gd name="adj1" fmla="val -60543"/>
              <a:gd name="adj2" fmla="val -73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GB" sz="1800" dirty="0"/>
              <a:t>Multiple periods for the same cross section unit</a:t>
            </a:r>
          </a:p>
        </p:txBody>
      </p:sp>
    </p:spTree>
    <p:extLst>
      <p:ext uri="{BB962C8B-B14F-4D97-AF65-F5344CB8AC3E}">
        <p14:creationId xmlns:p14="http://schemas.microsoft.com/office/powerpoint/2010/main" val="127683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CCE1-6F83-4F0D-9318-49C36AE66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03" y="94369"/>
            <a:ext cx="12242201" cy="558820"/>
          </a:xfrm>
        </p:spPr>
        <p:txBody>
          <a:bodyPr/>
          <a:lstStyle/>
          <a:p>
            <a:r>
              <a:rPr lang="en-GB" sz="3200" dirty="0"/>
              <a:t>Panel data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CB430-7819-4CD9-8C67-F61CFBBA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3" y="770256"/>
            <a:ext cx="5692633" cy="4008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8076B-6F53-4ACF-BC77-BFC52C5A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3" y="4805635"/>
            <a:ext cx="5715495" cy="4176122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3DC419F-4C6F-4CB4-B3B3-C3A384FECC0E}"/>
              </a:ext>
            </a:extLst>
          </p:cNvPr>
          <p:cNvSpPr/>
          <p:nvPr/>
        </p:nvSpPr>
        <p:spPr>
          <a:xfrm>
            <a:off x="3824549" y="743344"/>
            <a:ext cx="2884791" cy="804776"/>
          </a:xfrm>
          <a:prstGeom prst="wedgeRoundRectCallout">
            <a:avLst>
              <a:gd name="adj1" fmla="val -111561"/>
              <a:gd name="adj2" fmla="val 286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Hoax share up by 1 percentage point means 11555 more cases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A9825BF-50A5-4029-88AF-A331A6C6AB25}"/>
              </a:ext>
            </a:extLst>
          </p:cNvPr>
          <p:cNvSpPr/>
          <p:nvPr/>
        </p:nvSpPr>
        <p:spPr>
          <a:xfrm>
            <a:off x="3505725" y="5750061"/>
            <a:ext cx="2507998" cy="975340"/>
          </a:xfrm>
          <a:prstGeom prst="wedgeRoundRectCallout">
            <a:avLst>
              <a:gd name="adj1" fmla="val -68257"/>
              <a:gd name="adj2" fmla="val 1105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Smaller effect when controlling for time (week) effects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B4E9A-2EFA-4BBE-A078-DEA1BD9C0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340" y="309282"/>
            <a:ext cx="5436931" cy="3600425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D11F599-8D6A-4DE5-B061-9492A145BB12}"/>
              </a:ext>
            </a:extLst>
          </p:cNvPr>
          <p:cNvSpPr/>
          <p:nvPr/>
        </p:nvSpPr>
        <p:spPr>
          <a:xfrm>
            <a:off x="6270103" y="3781362"/>
            <a:ext cx="3775406" cy="558820"/>
          </a:xfrm>
          <a:prstGeom prst="wedgeRoundRectCallout">
            <a:avLst>
              <a:gd name="adj1" fmla="val 2588"/>
              <a:gd name="adj2" fmla="val -13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Also controlling for state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4BFC0-D6D9-4981-82EB-C7537CC69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777" y="4481951"/>
            <a:ext cx="5101420" cy="5270062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BBAEFDF-6827-4BED-9227-81D68D65CE0E}"/>
              </a:ext>
            </a:extLst>
          </p:cNvPr>
          <p:cNvSpPr/>
          <p:nvPr/>
        </p:nvSpPr>
        <p:spPr>
          <a:xfrm>
            <a:off x="9408596" y="4885073"/>
            <a:ext cx="3775406" cy="1414749"/>
          </a:xfrm>
          <a:prstGeom prst="wedgeRoundRectCallout">
            <a:avLst>
              <a:gd name="adj1" fmla="val -65154"/>
              <a:gd name="adj2" fmla="val -388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Alternative command to include cross sectional and time effects in panel data</a:t>
            </a:r>
          </a:p>
          <a:p>
            <a:pPr algn="ctr"/>
            <a:r>
              <a:rPr lang="en-GB" sz="1600" dirty="0"/>
              <a:t>Substantially more efficient with large datasets (many cross sectional units)</a:t>
            </a:r>
          </a:p>
        </p:txBody>
      </p:sp>
    </p:spTree>
    <p:extLst>
      <p:ext uri="{BB962C8B-B14F-4D97-AF65-F5344CB8AC3E}">
        <p14:creationId xmlns:p14="http://schemas.microsoft.com/office/powerpoint/2010/main" val="301438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12465-D778-4AE7-849E-F9AB7FED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32" y="309282"/>
            <a:ext cx="12242201" cy="558820"/>
          </a:xfrm>
        </p:spPr>
        <p:txBody>
          <a:bodyPr/>
          <a:lstStyle/>
          <a:p>
            <a:r>
              <a:rPr lang="en-GB" dirty="0"/>
              <a:t>Autoregression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B15CE-1C09-40E9-A2DC-78D7193630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704" t="18081" r="7704" b="-9761"/>
          <a:stretch/>
        </p:blipFill>
        <p:spPr>
          <a:xfrm>
            <a:off x="5927343" y="195483"/>
            <a:ext cx="3932118" cy="2529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/>
              <p:nvPr/>
            </p:nvSpPr>
            <p:spPr>
              <a:xfrm>
                <a:off x="139032" y="1051894"/>
                <a:ext cx="5283199" cy="2718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particular concern in time series is the possibility that observations are correlated over time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Simplest way to model this is via an Auto regression: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2" y="1051894"/>
                <a:ext cx="5283199" cy="2718693"/>
              </a:xfrm>
              <a:prstGeom prst="rect">
                <a:avLst/>
              </a:prstGeom>
              <a:blipFill>
                <a:blip r:embed="rId5"/>
                <a:stretch>
                  <a:fillRect l="-2771" t="-2915" b="-40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/>
              <p:nvPr/>
            </p:nvSpPr>
            <p:spPr>
              <a:xfrm>
                <a:off x="3700379" y="2967789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1800" dirty="0"/>
                  <a:t> becomes the X variable</a:t>
                </a:r>
              </a:p>
              <a:p>
                <a:pPr algn="ctr"/>
                <a:r>
                  <a:rPr lang="en-GB" sz="1800" dirty="0"/>
                  <a:t>We can do normal OLS as long as 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GB" sz="1800" dirty="0"/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379" y="2967789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  <a:blipFill>
                <a:blip r:embed="rId6"/>
                <a:stretch>
                  <a:fillRect t="-8759" r="-1115" b="-16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6E33DB4-9A2B-4AC5-92DC-92907403D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632" y="4581288"/>
            <a:ext cx="6245415" cy="3854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/>
              <p:nvPr/>
            </p:nvSpPr>
            <p:spPr>
              <a:xfrm>
                <a:off x="6983664" y="2411663"/>
                <a:ext cx="6022724" cy="3053347"/>
              </a:xfrm>
              <a:prstGeom prst="wedgeRectCallout">
                <a:avLst>
                  <a:gd name="adj1" fmla="val -59715"/>
                  <a:gd name="adj2" fmla="val 4451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With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400" dirty="0"/>
                  <a:t> we have non-stationarity because of path dependence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The series can wander off into any direction and neve come back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If that happens OLS is no longer un-biased (different observations are too related to each other)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Also: if you are interested in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400" dirty="0"/>
                  <a:t> and both Y and X have unit roots you will have a spurious correlation (the unit root becomes the confounder)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Random Walk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Of course we don’t know if this is the case in our data before we start any analysis</a:t>
                </a:r>
              </a:p>
              <a:p>
                <a:endParaRPr lang="en-GB" sz="1400" dirty="0"/>
              </a:p>
            </p:txBody>
          </p:sp>
        </mc:Choice>
        <mc:Fallback xmlns="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4" y="2411663"/>
                <a:ext cx="6022724" cy="3053347"/>
              </a:xfrm>
              <a:prstGeom prst="wedgeRectCallout">
                <a:avLst>
                  <a:gd name="adj1" fmla="val -59715"/>
                  <a:gd name="adj2" fmla="val 44518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iphy_pZkaGE.mp4">
            <a:hlinkClick r:id="" action="ppaction://media"/>
            <a:extLst>
              <a:ext uri="{FF2B5EF4-FFF2-40B4-BE49-F238E27FC236}">
                <a16:creationId xmlns:a16="http://schemas.microsoft.com/office/drawing/2014/main" id="{3A37C259-CE4C-4769-AF4E-B5F664B6F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-11" b="12773"/>
          <a:stretch/>
        </p:blipFill>
        <p:spPr>
          <a:xfrm>
            <a:off x="8165433" y="5529740"/>
            <a:ext cx="4840956" cy="422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1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40254" y="364730"/>
            <a:ext cx="10441463" cy="948289"/>
          </a:xfrm>
        </p:spPr>
        <p:txBody>
          <a:bodyPr/>
          <a:lstStyle/>
          <a:p>
            <a:r>
              <a:rPr lang="en-GB" b="1" dirty="0">
                <a:latin typeface="Palatino Linotype" charset="0"/>
              </a:rPr>
              <a:t>Dickey-Fuller test to the rescue</a:t>
            </a:r>
            <a:endParaRPr lang="en-US" b="1" dirty="0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90" y="-1"/>
            <a:ext cx="1193454" cy="167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444" y="1"/>
            <a:ext cx="1426092" cy="1677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Rewrite original model by subtracting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on both sides of the model equation:</a:t>
                </a: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⇓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413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limLow>
                        <m:limLow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𝛽</m:t>
                                  </m:r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𝛿</m:t>
                          </m:r>
                        </m:lim>
                      </m:limLow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Testing for a random walk (aka unit root) now boils down to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H0: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=0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H1: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&lt;0  i.e. stationary process</a:t>
                </a: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  <a:blipFill>
                <a:blip r:embed="rId5"/>
                <a:stretch>
                  <a:fillRect l="-131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/>
          <p:cNvSpPr/>
          <p:nvPr/>
        </p:nvSpPr>
        <p:spPr>
          <a:xfrm>
            <a:off x="282992" y="8183613"/>
            <a:ext cx="12344107" cy="875893"/>
          </a:xfrm>
          <a:prstGeom prst="wedgeRectCallout">
            <a:avLst>
              <a:gd name="adj1" fmla="val -18433"/>
              <a:gd name="adj2" fmla="val -644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 cannot just compare the implied test statistic to a normal t-table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Luckily R will help us</a:t>
            </a:r>
          </a:p>
        </p:txBody>
      </p:sp>
    </p:spTree>
    <p:extLst>
      <p:ext uri="{BB962C8B-B14F-4D97-AF65-F5344CB8AC3E}">
        <p14:creationId xmlns:p14="http://schemas.microsoft.com/office/powerpoint/2010/main" val="235751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714</Words>
  <Application>Microsoft Office PowerPoint</Application>
  <PresentationFormat>Custom</PresentationFormat>
  <Paragraphs>93</Paragraphs>
  <Slides>19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Palatino Linotype</vt:lpstr>
      <vt:lpstr>Times New Roman</vt:lpstr>
      <vt:lpstr>Wingdings</vt:lpstr>
      <vt:lpstr>Office Theme</vt:lpstr>
      <vt:lpstr>Time Series To infinity and beyond…. by Ralf Martin (r.martin@imperial.ac.uk)</vt:lpstr>
      <vt:lpstr>Objectives of this lecture</vt:lpstr>
      <vt:lpstr>What’s the challenge of time series data?</vt:lpstr>
      <vt:lpstr>COVID vs GDP</vt:lpstr>
      <vt:lpstr>Taking control of time….with a timeline</vt:lpstr>
      <vt:lpstr>What if time is not linear?</vt:lpstr>
      <vt:lpstr>Panel data example</vt:lpstr>
      <vt:lpstr>Autoregression</vt:lpstr>
      <vt:lpstr>Dickey-Fuller test to the rescue</vt:lpstr>
      <vt:lpstr>R to the rrrrrescue</vt:lpstr>
      <vt:lpstr>Getting rid of unit roots</vt:lpstr>
      <vt:lpstr>Getting rid of unit roots – Economic Activity index</vt:lpstr>
      <vt:lpstr>Revisiting COVID vs GDP</vt:lpstr>
      <vt:lpstr>Summary</vt:lpstr>
      <vt:lpstr>Extra Slides</vt:lpstr>
      <vt:lpstr>Other considerations </vt:lpstr>
      <vt:lpstr>More lags AR(2)?</vt:lpstr>
      <vt:lpstr>More lags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2021-01-03T09:19:13Z</dcterms:modified>
</cp:coreProperties>
</file>